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Plus Jakarta Sans"/>
      <p:regular r:id="rId20"/>
      <p:bold r:id="rId21"/>
      <p:italic r:id="rId22"/>
      <p:boldItalic r:id="rId23"/>
    </p:embeddedFont>
    <p:embeddedFont>
      <p:font typeface="Inter"/>
      <p:regular r:id="rId24"/>
      <p:bold r:id="rId25"/>
      <p:italic r:id="rId26"/>
      <p:boldItalic r:id="rId27"/>
    </p:embeddedFont>
    <p:embeddedFont>
      <p:font typeface="Plus Jakarta Sans SemiBold"/>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A7D865F-FE4A-425D-99D3-F8425E4AF470}">
  <a:tblStyle styleId="{8A7D865F-FE4A-425D-99D3-F8425E4AF47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FD9B473-173B-4E55-A6C5-7277677CF570}"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Inter-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SemiBold-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SemiBold-boldItalic.fntdata"/><Relationship Id="rId30" Type="http://schemas.openxmlformats.org/officeDocument/2006/relationships/font" Target="fonts/PlusJakartaSansSemiBold-italic.fntdata"/><Relationship Id="rId11" Type="http://schemas.openxmlformats.org/officeDocument/2006/relationships/slide" Target="slides/slide4.xml"/><Relationship Id="rId33" Type="http://schemas.openxmlformats.org/officeDocument/2006/relationships/font" Target="fonts/PlusJakartaSansMedium-bold.fntdata"/><Relationship Id="rId10" Type="http://schemas.openxmlformats.org/officeDocument/2006/relationships/slide" Target="slides/slide3.xml"/><Relationship Id="rId32" Type="http://schemas.openxmlformats.org/officeDocument/2006/relationships/font" Target="fonts/PlusJakartaSansMedium-regular.fntdata"/><Relationship Id="rId13" Type="http://schemas.openxmlformats.org/officeDocument/2006/relationships/slide" Target="slides/slide6.xml"/><Relationship Id="rId35" Type="http://schemas.openxmlformats.org/officeDocument/2006/relationships/font" Target="fonts/PlusJakartaSansMedium-boldItalic.fntdata"/><Relationship Id="rId12" Type="http://schemas.openxmlformats.org/officeDocument/2006/relationships/slide" Target="slides/slide5.xml"/><Relationship Id="rId34" Type="http://schemas.openxmlformats.org/officeDocument/2006/relationships/font" Target="fonts/PlusJakartaSansMedium-italic.fntdata"/><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38de349d59_0_2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38de349d59_0_2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35eb225317_1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35eb225317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35eb225317_1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35eb225317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35eb225317_3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35eb225317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35eb225317_3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35eb225317_3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35eb225317_3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35eb225317_3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9.jpg"/><Relationship Id="rId5"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Contextualization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a:ea typeface="Plus Jakarta Sans"/>
                <a:cs typeface="Plus Jakarta Sans"/>
                <a:sym typeface="Plus Jakarta Sans"/>
              </a:rPr>
              <a:t>Women in Feudal Japan</a:t>
            </a:r>
            <a:endParaRPr sz="22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513171"/>
            <a:ext cx="431174" cy="431174"/>
          </a:xfrm>
          <a:prstGeom prst="rect">
            <a:avLst/>
          </a:prstGeom>
          <a:noFill/>
          <a:ln>
            <a:noFill/>
          </a:ln>
        </p:spPr>
      </p:pic>
      <p:sp>
        <p:nvSpPr>
          <p:cNvPr id="102" name="Google Shape;102;p25"/>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154797"/>
            <a:ext cx="1056536" cy="438114"/>
          </a:xfrm>
          <a:prstGeom prst="rect">
            <a:avLst/>
          </a:prstGeom>
          <a:noFill/>
          <a:ln>
            <a:noFill/>
          </a:ln>
        </p:spPr>
      </p:pic>
      <p:sp>
        <p:nvSpPr>
          <p:cNvPr id="104" name="Google Shape;104;p25"/>
          <p:cNvSpPr txBox="1"/>
          <p:nvPr/>
        </p:nvSpPr>
        <p:spPr>
          <a:xfrm>
            <a:off x="390125" y="1029750"/>
            <a:ext cx="70332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While reading the source below, use highlighters to annotate for phrases and sentences that answer the following question: </a:t>
            </a:r>
            <a:r>
              <a:rPr b="1" i="1" lang="en" sz="1200">
                <a:solidFill>
                  <a:schemeClr val="dk1"/>
                </a:solidFill>
                <a:latin typeface="Halant"/>
                <a:ea typeface="Halant"/>
                <a:cs typeface="Halant"/>
                <a:sym typeface="Halant"/>
              </a:rPr>
              <a:t>How did women in Japan exert influence in the political and military spheres? </a:t>
            </a:r>
            <a:endParaRPr sz="1300">
              <a:latin typeface="Halant"/>
              <a:ea typeface="Halant"/>
              <a:cs typeface="Halant"/>
              <a:sym typeface="Halant"/>
            </a:endParaRPr>
          </a:p>
        </p:txBody>
      </p:sp>
      <p:sp>
        <p:nvSpPr>
          <p:cNvPr id="105" name="Google Shape;105;p25"/>
          <p:cNvSpPr txBox="1"/>
          <p:nvPr/>
        </p:nvSpPr>
        <p:spPr>
          <a:xfrm>
            <a:off x="565350" y="6835788"/>
            <a:ext cx="6858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Halant"/>
                <a:ea typeface="Halant"/>
                <a:cs typeface="Halant"/>
                <a:sym typeface="Halant"/>
              </a:rPr>
              <a:t>After completing the reading, in exactly six words, summarize how women in Japan </a:t>
            </a:r>
            <a:r>
              <a:rPr lang="en" sz="1200">
                <a:solidFill>
                  <a:schemeClr val="dk1"/>
                </a:solidFill>
                <a:latin typeface="Halant"/>
                <a:ea typeface="Halant"/>
                <a:cs typeface="Halant"/>
                <a:sym typeface="Halant"/>
              </a:rPr>
              <a:t>exercised political/ and or military power during the time period. </a:t>
            </a:r>
            <a:endParaRPr sz="1200">
              <a:solidFill>
                <a:schemeClr val="dk1"/>
              </a:solidFill>
              <a:latin typeface="Halant"/>
              <a:ea typeface="Halant"/>
              <a:cs typeface="Halant"/>
              <a:sym typeface="Halant"/>
            </a:endParaRPr>
          </a:p>
        </p:txBody>
      </p:sp>
      <p:graphicFrame>
        <p:nvGraphicFramePr>
          <p:cNvPr id="106" name="Google Shape;106;p25"/>
          <p:cNvGraphicFramePr/>
          <p:nvPr/>
        </p:nvGraphicFramePr>
        <p:xfrm>
          <a:off x="681300" y="7404050"/>
          <a:ext cx="3000000" cy="3000000"/>
        </p:xfrm>
        <a:graphic>
          <a:graphicData uri="http://schemas.openxmlformats.org/drawingml/2006/table">
            <a:tbl>
              <a:tblPr>
                <a:noFill/>
                <a:tableStyleId>{8A7D865F-FE4A-425D-99D3-F8425E4AF470}</a:tableStyleId>
              </a:tblPr>
              <a:tblGrid>
                <a:gridCol w="3313050"/>
                <a:gridCol w="3313050"/>
              </a:tblGrid>
              <a:tr h="302850">
                <a:tc gridSpan="2">
                  <a:txBody>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Say it in six</a:t>
                      </a:r>
                      <a:endParaRPr b="1" sz="1200">
                        <a:latin typeface="Inter"/>
                        <a:ea typeface="Inter"/>
                        <a:cs typeface="Inter"/>
                        <a:sym typeface="Inter"/>
                      </a:endParaRPr>
                    </a:p>
                  </a:txBody>
                  <a:tcPr marT="91425" marB="91425" marR="91425" marL="91425" anchor="ctr">
                    <a:solidFill>
                      <a:srgbClr val="D9D9D9"/>
                    </a:solidFill>
                  </a:tcPr>
                </a:tc>
                <a:tc hMerge="1"/>
              </a:tr>
              <a:tr h="1211475">
                <a:tc gridSpan="2">
                  <a:txBody>
                    <a:bodyPr/>
                    <a:lstStyle/>
                    <a:p>
                      <a:pPr indent="0" lvl="0" marL="0" rtl="0" algn="l">
                        <a:spcBef>
                          <a:spcPts val="0"/>
                        </a:spcBef>
                        <a:spcAft>
                          <a:spcPts val="0"/>
                        </a:spcAft>
                        <a:buNone/>
                      </a:pPr>
                      <a:r>
                        <a:t/>
                      </a:r>
                      <a:endParaRPr/>
                    </a:p>
                  </a:txBody>
                  <a:tcPr marT="91425" marB="91425" marR="91425" marL="91425">
                    <a:lnB cap="flat" cmpd="sng" w="9525">
                      <a:solidFill>
                        <a:srgbClr val="9E9E9E"/>
                      </a:solidFill>
                      <a:prstDash val="solid"/>
                      <a:round/>
                      <a:headEnd len="sm" w="sm" type="none"/>
                      <a:tailEnd len="sm" w="sm" type="none"/>
                    </a:lnB>
                  </a:tcPr>
                </a:tc>
                <a:tc hMerge="1"/>
              </a:tr>
            </a:tbl>
          </a:graphicData>
        </a:graphic>
      </p:graphicFrame>
      <p:graphicFrame>
        <p:nvGraphicFramePr>
          <p:cNvPr id="107" name="Google Shape;107;p25"/>
          <p:cNvGraphicFramePr/>
          <p:nvPr/>
        </p:nvGraphicFramePr>
        <p:xfrm>
          <a:off x="477750" y="1686175"/>
          <a:ext cx="3000000" cy="3000000"/>
        </p:xfrm>
        <a:graphic>
          <a:graphicData uri="http://schemas.openxmlformats.org/drawingml/2006/table">
            <a:tbl>
              <a:tblPr>
                <a:noFill/>
                <a:tableStyleId>{8A7D865F-FE4A-425D-99D3-F8425E4AF470}</a:tableStyleId>
              </a:tblPr>
              <a:tblGrid>
                <a:gridCol w="7033200"/>
              </a:tblGrid>
              <a:tr h="313850">
                <a:tc>
                  <a:txBody>
                    <a:bodyPr/>
                    <a:lstStyle/>
                    <a:p>
                      <a:pPr indent="0" lvl="0" marL="0" rtl="0" algn="l">
                        <a:spcBef>
                          <a:spcPts val="0"/>
                        </a:spcBef>
                        <a:spcAft>
                          <a:spcPts val="0"/>
                        </a:spcAft>
                        <a:buClr>
                          <a:srgbClr val="000000"/>
                        </a:buClr>
                        <a:buSzPts val="1100"/>
                        <a:buFont typeface="Arial"/>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Christine Bohnke, “</a:t>
                      </a:r>
                      <a:r>
                        <a:rPr i="1" lang="en" sz="1200">
                          <a:solidFill>
                            <a:schemeClr val="dk1"/>
                          </a:solidFill>
                          <a:latin typeface="Halant"/>
                          <a:ea typeface="Halant"/>
                          <a:cs typeface="Halant"/>
                          <a:sym typeface="Halant"/>
                        </a:rPr>
                        <a:t>Onna-Bugeisha, the Female Samurai Warriors of Feudal Japan.” Jstor, 17 Dec. 2022, https://daily.jstor.org/onna-bugeisha-female-samurai-warriors-feudal-japan/ </a:t>
                      </a:r>
                      <a:endParaRPr sz="1200">
                        <a:latin typeface="Halant"/>
                        <a:ea typeface="Halant"/>
                        <a:cs typeface="Halant"/>
                        <a:sym typeface="Halant"/>
                      </a:endParaRPr>
                    </a:p>
                  </a:txBody>
                  <a:tcPr marT="109725" marB="109725" marR="109725" marL="1097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2367750">
                <a:tc>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Kawahara Asako had just killed her mother-in-law and young daughter to </a:t>
                      </a:r>
                      <a:r>
                        <a:rPr lang="en" sz="1200">
                          <a:latin typeface="Inter"/>
                          <a:ea typeface="Inter"/>
                          <a:cs typeface="Inter"/>
                          <a:sym typeface="Inter"/>
                        </a:rPr>
                        <a:t>prevent</a:t>
                      </a:r>
                      <a:r>
                        <a:rPr lang="en" sz="1200">
                          <a:latin typeface="Inter"/>
                          <a:ea typeface="Inter"/>
                          <a:cs typeface="Inter"/>
                          <a:sym typeface="Inter"/>
                        </a:rPr>
                        <a:t> them from falling into the enemy’s hands. Drenched in their blood, she marched onto the battlefield, ready to die defending her home.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Kawahara fought in the Battle of Aizu, named for a region in the northern part of Japan. It was won of the deadliest conflicts in the Boshin War, the civil conflict that shook Japan from 1868 to 1869. It saw the Imperial forces of Emperor Meiji face the Tokugawa shogunate, the military regime that governed Japan since 1603. The shogunate, to which the Aizu were allied, wanted to preserve Japan’s insularity, its traditional way of life, and curtail Western </a:t>
                      </a:r>
                      <a:r>
                        <a:rPr lang="en" sz="1200">
                          <a:latin typeface="Inter"/>
                          <a:ea typeface="Inter"/>
                          <a:cs typeface="Inter"/>
                          <a:sym typeface="Inter"/>
                        </a:rPr>
                        <a:t>influences</a:t>
                      </a:r>
                      <a:r>
                        <a:rPr lang="en" sz="1200">
                          <a:latin typeface="Inter"/>
                          <a:ea typeface="Inter"/>
                          <a:cs typeface="Inter"/>
                          <a:sym typeface="Inter"/>
                        </a:rPr>
                        <a:t>. The emperor, on the other hand, was spearheading the country’s transformation into a modern nation-state in a revolution from above.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Meiji Restoration ended Japan’s seclusion policy and opened the country up to foreign powers, hastening change in almost all areas of life…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When the imperial forces invaded the Aizu region in 1868, they did so to cement their control of Japan.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Kawahara Asako was among several Aizu women determined to defend the castle against invaders. Their education had prepared these women for war. Diana E. Wright points out that they received extensive combat training and were educated to be “equally skilled in the ways of the pen and the sword.” These warriors stand in a long tradition of women in Japan who joined battles </a:t>
                      </a:r>
                      <a:r>
                        <a:rPr lang="en" sz="1200">
                          <a:latin typeface="Inter"/>
                          <a:ea typeface="Inter"/>
                          <a:cs typeface="Inter"/>
                          <a:sym typeface="Inter"/>
                        </a:rPr>
                        <a:t>alongside</a:t>
                      </a:r>
                      <a:r>
                        <a:rPr lang="en" sz="1200">
                          <a:latin typeface="Inter"/>
                          <a:ea typeface="Inter"/>
                          <a:cs typeface="Inter"/>
                          <a:sym typeface="Inter"/>
                        </a:rPr>
                        <a:t> their male counterparts and immortalized themselves as Onna-Bugeisha, literally, “female martial arts masters.”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txBody>
                  <a:tcPr marT="109725" marB="109725" marR="109725" marL="10972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8" name="Google Shape;108;p25"/>
          <p:cNvSpPr txBox="1"/>
          <p:nvPr/>
        </p:nvSpPr>
        <p:spPr>
          <a:xfrm>
            <a:off x="338625" y="6996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Great Learning for Women</a:t>
            </a:r>
            <a:endParaRPr sz="2500">
              <a:solidFill>
                <a:schemeClr val="dk1"/>
              </a:solidFill>
              <a:latin typeface="Plus Jakarta Sans Medium"/>
              <a:ea typeface="Plus Jakarta Sans Medium"/>
              <a:cs typeface="Plus Jakarta Sans Medium"/>
              <a:sym typeface="Plus Jakarta Sans Medium"/>
            </a:endParaRPr>
          </a:p>
        </p:txBody>
      </p:sp>
      <p:pic>
        <p:nvPicPr>
          <p:cNvPr id="114" name="Google Shape;114;p26"/>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15" name="Google Shape;115;p26"/>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Continuity and Change Over Time</a:t>
            </a:r>
            <a:endParaRPr sz="1300">
              <a:latin typeface="Inter"/>
              <a:ea typeface="Inter"/>
              <a:cs typeface="Inter"/>
              <a:sym typeface="Inter"/>
            </a:endParaRPr>
          </a:p>
        </p:txBody>
      </p:sp>
      <p:graphicFrame>
        <p:nvGraphicFramePr>
          <p:cNvPr id="116" name="Google Shape;116;p26"/>
          <p:cNvGraphicFramePr/>
          <p:nvPr/>
        </p:nvGraphicFramePr>
        <p:xfrm>
          <a:off x="966955" y="2155948"/>
          <a:ext cx="3000000" cy="3000000"/>
        </p:xfrm>
        <a:graphic>
          <a:graphicData uri="http://schemas.openxmlformats.org/drawingml/2006/table">
            <a:tbl>
              <a:tblPr>
                <a:noFill/>
                <a:tableStyleId>{8A7D865F-FE4A-425D-99D3-F8425E4AF470}</a:tableStyleId>
              </a:tblPr>
              <a:tblGrid>
                <a:gridCol w="2560475"/>
                <a:gridCol w="3299000"/>
              </a:tblGrid>
              <a:tr h="302275">
                <a:tc gridSpan="2">
                  <a:txBody>
                    <a:bodyPr/>
                    <a:lstStyle/>
                    <a:p>
                      <a:pPr indent="0" lvl="0" marL="0" rtl="0" algn="l">
                        <a:spcBef>
                          <a:spcPts val="0"/>
                        </a:spcBef>
                        <a:spcAft>
                          <a:spcPts val="0"/>
                        </a:spcAft>
                        <a:buClr>
                          <a:srgbClr val="000000"/>
                        </a:buClr>
                        <a:buSzPts val="1200"/>
                        <a:buFont typeface="Arial"/>
                        <a:buNone/>
                      </a:pPr>
                      <a:r>
                        <a:rPr lang="en" sz="1500">
                          <a:solidFill>
                            <a:srgbClr val="000000"/>
                          </a:solidFill>
                          <a:latin typeface="Halant"/>
                          <a:ea typeface="Halant"/>
                          <a:cs typeface="Halant"/>
                          <a:sym typeface="Halant"/>
                        </a:rPr>
                        <a:t>Source: Kaibara  Ekken, </a:t>
                      </a:r>
                      <a:r>
                        <a:rPr i="1" lang="en" sz="1500">
                          <a:solidFill>
                            <a:srgbClr val="000000"/>
                          </a:solidFill>
                          <a:latin typeface="Halant"/>
                          <a:ea typeface="Halant"/>
                          <a:cs typeface="Halant"/>
                          <a:sym typeface="Halant"/>
                        </a:rPr>
                        <a:t>The Great Learning for Women  (Onna  Daigaku)</a:t>
                      </a:r>
                      <a:r>
                        <a:rPr lang="en" sz="1500">
                          <a:solidFill>
                            <a:srgbClr val="000000"/>
                          </a:solidFill>
                          <a:latin typeface="Halant"/>
                          <a:ea typeface="Halant"/>
                          <a:cs typeface="Halant"/>
                          <a:sym typeface="Halant"/>
                        </a:rPr>
                        <a:t>, 1729.</a:t>
                      </a:r>
                      <a:endParaRPr sz="15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500">
                          <a:solidFill>
                            <a:srgbClr val="000000"/>
                          </a:solidFill>
                          <a:latin typeface="Halant"/>
                          <a:ea typeface="Halant"/>
                          <a:cs typeface="Halant"/>
                          <a:sym typeface="Halant"/>
                        </a:rPr>
                        <a:t>Edited by L. CRANMER-BYNG and Dr. S. A. KAPADIA, 1905.</a:t>
                      </a:r>
                      <a:endParaRPr sz="15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5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Note: Kaibara Ekken (1630-1714) was a Japanese philosopher who was heavily influenced by Chinese Confucianism. His book on women’s conduct (the oldest known copy is from 1729) summarized many core beliefs about women’s role in feudal Japanese society.</a:t>
                      </a:r>
                      <a:endParaRPr sz="1300">
                        <a:solidFill>
                          <a:srgbClr val="000000"/>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3330775">
                <a:tc gridSpan="2">
                  <a:txBody>
                    <a:bodyPr/>
                    <a:lstStyle/>
                    <a:p>
                      <a:pPr indent="0" lvl="0" marL="0" rtl="0" algn="l">
                        <a:spcBef>
                          <a:spcPts val="0"/>
                        </a:spcBef>
                        <a:spcAft>
                          <a:spcPts val="0"/>
                        </a:spcAft>
                        <a:buClr>
                          <a:srgbClr val="000000"/>
                        </a:buClr>
                        <a:buSzPts val="1200"/>
                        <a:buFont typeface="Arial"/>
                        <a:buNone/>
                      </a:pPr>
                      <a:r>
                        <a:rPr lang="en" sz="1500">
                          <a:solidFill>
                            <a:srgbClr val="000000"/>
                          </a:solidFill>
                          <a:latin typeface="Inter"/>
                          <a:ea typeface="Inter"/>
                          <a:cs typeface="Inter"/>
                          <a:sym typeface="Inter"/>
                        </a:rPr>
                        <a:t>A WOMAN has no particular lord. She must look to her husband as her lord, and must serve him with all worship and reverence, not despising or thinking lightly of him. The great lifelong duty of a woman is obedience. In her dealings with her husband, both the expression of her countenance and style of her address should be courteous, humble, and conciliatory, never peevish and intractable, never rude and arrogant — that should be a woman's first and chiefest care. </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500">
                        <a:solidFill>
                          <a:srgbClr val="000000"/>
                        </a:solidFill>
                        <a:latin typeface="Inter"/>
                        <a:ea typeface="Inter"/>
                        <a:cs typeface="Inter"/>
                        <a:sym typeface="Inter"/>
                      </a:endParaRPr>
                    </a:p>
                    <a:p>
                      <a:pPr indent="0" lvl="0" marL="0" rtl="0" algn="l">
                        <a:spcBef>
                          <a:spcPts val="0"/>
                        </a:spcBef>
                        <a:spcAft>
                          <a:spcPts val="0"/>
                        </a:spcAft>
                        <a:buNone/>
                      </a:pPr>
                      <a:r>
                        <a:rPr lang="en" sz="1500">
                          <a:solidFill>
                            <a:srgbClr val="000000"/>
                          </a:solidFill>
                          <a:latin typeface="Inter"/>
                          <a:ea typeface="Inter"/>
                          <a:cs typeface="Inter"/>
                          <a:sym typeface="Inter"/>
                        </a:rPr>
                        <a:t>When the husband issues his instructions, the wife must never disobey them. In doubtful case she should inquire of her husband, and obediently follow his commands. If ever her husband should inquire of her, she should answer to the point — to answer in a careless fashion were a mark of rudeness. Should her husband be roused at any time to anger, she must obey him with fear and trembling, and not set herself up against him in anger and forwardness, A woman should look on her husband as if he were Heaven itself, and never weary of thinking how she may yield to her husband and thus escape celestial castigation [severe punishment].</a:t>
                      </a:r>
                      <a:endParaRPr sz="1500">
                        <a:solidFill>
                          <a:srgbClr val="000000"/>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22" name="Google Shape;122;p27"/>
          <p:cNvGraphicFramePr/>
          <p:nvPr/>
        </p:nvGraphicFramePr>
        <p:xfrm>
          <a:off x="472467" y="913602"/>
          <a:ext cx="3000000" cy="3000000"/>
        </p:xfrm>
        <a:graphic>
          <a:graphicData uri="http://schemas.openxmlformats.org/drawingml/2006/table">
            <a:tbl>
              <a:tblPr>
                <a:noFill/>
                <a:tableStyleId>{8A7D865F-FE4A-425D-99D3-F8425E4AF470}</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23" name="Google Shape;123;p27"/>
          <p:cNvGraphicFramePr/>
          <p:nvPr/>
        </p:nvGraphicFramePr>
        <p:xfrm>
          <a:off x="561691" y="5131542"/>
          <a:ext cx="3000000" cy="3000000"/>
        </p:xfrm>
        <a:graphic>
          <a:graphicData uri="http://schemas.openxmlformats.org/drawingml/2006/table">
            <a:tbl>
              <a:tblPr>
                <a:noFill/>
                <a:tableStyleId>{8A7D865F-FE4A-425D-99D3-F8425E4AF470}</a:tableStyleId>
              </a:tblPr>
              <a:tblGrid>
                <a:gridCol w="1839725"/>
              </a:tblGrid>
              <a:tr h="5436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436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43650">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57050" y="2292922"/>
            <a:ext cx="4479000" cy="1530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b="1" sz="15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Comparison</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50" y="4625108"/>
            <a:ext cx="6699600" cy="14451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Analyze the two sources to compare female samurai in Medieval Japan. This formative assessment contains two short answer questions. Well-written short answers should contain 2-3 sentences and have evidence to support their reasoning.</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536450" y="2079952"/>
            <a:ext cx="1955925" cy="195594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Comparison</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488963" y="739360"/>
          <a:ext cx="3000000" cy="3000000"/>
        </p:xfrm>
        <a:graphic>
          <a:graphicData uri="http://schemas.openxmlformats.org/drawingml/2006/table">
            <a:tbl>
              <a:tblPr>
                <a:noFill/>
                <a:tableStyleId>{AFD9B473-173B-4E55-A6C5-7277677CF570}</a:tableStyleId>
              </a:tblPr>
              <a:tblGrid>
                <a:gridCol w="2547925"/>
                <a:gridCol w="849300"/>
                <a:gridCol w="543150"/>
                <a:gridCol w="2854100"/>
              </a:tblGrid>
              <a:tr h="5088825">
                <a:tc gridSpan="4">
                  <a:txBody>
                    <a:bodyPr/>
                    <a:lstStyle/>
                    <a:p>
                      <a:pPr indent="0" lvl="0" marL="0" rtl="0" algn="l">
                        <a:spcBef>
                          <a:spcPts val="0"/>
                        </a:spcBef>
                        <a:spcAft>
                          <a:spcPts val="0"/>
                        </a:spcAft>
                        <a:buNone/>
                      </a:pPr>
                      <a:r>
                        <a:rPr lang="en" sz="1500">
                          <a:solidFill>
                            <a:schemeClr val="dk1"/>
                          </a:solidFill>
                          <a:latin typeface="Halant"/>
                          <a:ea typeface="Halant"/>
                          <a:cs typeface="Halant"/>
                          <a:sym typeface="Halant"/>
                        </a:rPr>
                        <a:t>Source: (Image) Toyohara Chikanobu, Tomoe Gozen with Uchida Ieyoshi and Hatakeyama no Shigetada, 1899; (Text) The Tale of the Heike, compiled in the mid-1300s. </a:t>
                      </a:r>
                      <a:r>
                        <a:rPr lang="en" sz="1300">
                          <a:solidFill>
                            <a:schemeClr val="dk1"/>
                          </a:solidFill>
                          <a:latin typeface="Halant"/>
                          <a:ea typeface="Halant"/>
                          <a:cs typeface="Halant"/>
                          <a:sym typeface="Halant"/>
                        </a:rPr>
                        <a:t>Translated by Arthur Lindsay Sadler, 1918.</a:t>
                      </a:r>
                      <a:endParaRPr sz="13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rPr lang="en">
                          <a:solidFill>
                            <a:schemeClr val="dk1"/>
                          </a:solidFill>
                          <a:latin typeface="Inter"/>
                          <a:ea typeface="Inter"/>
                          <a:cs typeface="Inter"/>
                          <a:sym typeface="Inter"/>
                        </a:rPr>
                        <a:t>Tomoe had long black hair and a fair complexion, and her face was very lovely; moreover she was a fearless rider whom neither the fiercest horse nor the roughest ground could dismay, and so [skillfully] did she handle sword and bow that she was a match for a thousand warriors, and fit to meet either god or devil. Many times had she taken the field, armed at all points, and won matchless renown in encounters with the bravest captains, and so in this last fight, when all the others had been slain or had fled, among the last seven there rode Tomoe.</a:t>
                      </a:r>
                      <a:endParaRPr>
                        <a:solidFill>
                          <a:schemeClr val="dk1"/>
                        </a:solidFill>
                        <a:latin typeface="Inter"/>
                        <a:ea typeface="Inter"/>
                        <a:cs typeface="Inter"/>
                        <a:sym typeface="Inter"/>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c hMerge="1"/>
                <a:tc hMerge="1"/>
              </a:tr>
              <a:tr h="3353875">
                <a:tc gridSpan="3" rowSpan="2">
                  <a:txBody>
                    <a:bodyPr/>
                    <a:lstStyle/>
                    <a:p>
                      <a:pPr indent="0" lvl="0" marL="0" rtl="0" algn="l">
                        <a:spcBef>
                          <a:spcPts val="0"/>
                        </a:spcBef>
                        <a:spcAft>
                          <a:spcPts val="0"/>
                        </a:spcAft>
                        <a:buNone/>
                      </a:pPr>
                      <a:r>
                        <a:rPr lang="en" sz="1500">
                          <a:solidFill>
                            <a:schemeClr val="dk1"/>
                          </a:solidFill>
                          <a:latin typeface="Halant"/>
                          <a:ea typeface="Halant"/>
                          <a:cs typeface="Halant"/>
                          <a:sym typeface="Halant"/>
                        </a:rPr>
                        <a:t>Source: Adachi Ginkō, Lady Kasuga no Tsubone Fighting a Robber, 1880.</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a:solidFill>
                            <a:schemeClr val="dk1"/>
                          </a:solidFill>
                          <a:latin typeface="Inter"/>
                          <a:ea typeface="Inter"/>
                          <a:cs typeface="Inter"/>
                          <a:sym typeface="Inter"/>
                        </a:rPr>
                        <a:t>Lady Kasuga (1579-1643) was a prominent noblewoman of a samurai family. After divorcing her husband, she became a wet nurse for a son of the second shogun and established herself among the most elite in Japanese society, even becoming the senior ladyship of the shogun. In her life, she acquired great wealth and status in Japan, contrary to popular notions that women were subservient to men during this time period.</a:t>
                      </a:r>
                      <a:endParaRPr>
                        <a:solidFill>
                          <a:schemeClr val="dk1"/>
                        </a:solidFill>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p>
                      <a:pPr indent="0" lvl="0" marL="0" rtl="0" algn="l">
                        <a:spcBef>
                          <a:spcPts val="0"/>
                        </a:spcBef>
                        <a:spcAft>
                          <a:spcPts val="0"/>
                        </a:spcAft>
                        <a:buNone/>
                      </a:pPr>
                      <a:r>
                        <a:t/>
                      </a:r>
                      <a:endParaRPr sz="1500">
                        <a:solidFill>
                          <a:schemeClr val="dk1"/>
                        </a:solidFill>
                        <a:latin typeface="Halant"/>
                        <a:ea typeface="Halant"/>
                        <a:cs typeface="Halant"/>
                        <a:sym typeface="Halant"/>
                      </a:endParaRPr>
                    </a:p>
                  </a:txBody>
                  <a:tcPr marT="95800" marB="95800" marR="97175" marL="971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r h="100000">
                <a:tc gridSpan="3" vMerge="1"/>
                <a:tc hMerge="1" vMerge="1"/>
                <a:tc hMerge="1" vMerge="1"/>
                <a:tc vMerge="1"/>
              </a:tr>
            </a:tbl>
          </a:graphicData>
        </a:graphic>
      </p:graphicFrame>
      <p:pic>
        <p:nvPicPr>
          <p:cNvPr id="148" name="Google Shape;148;p29"/>
          <p:cNvPicPr preferRelativeResize="0"/>
          <p:nvPr/>
        </p:nvPicPr>
        <p:blipFill>
          <a:blip r:embed="rId4">
            <a:alphaModFix/>
          </a:blip>
          <a:stretch>
            <a:fillRect/>
          </a:stretch>
        </p:blipFill>
        <p:spPr>
          <a:xfrm>
            <a:off x="661638" y="1601625"/>
            <a:ext cx="4601376" cy="2319375"/>
          </a:xfrm>
          <a:prstGeom prst="rect">
            <a:avLst/>
          </a:prstGeom>
          <a:noFill/>
          <a:ln>
            <a:noFill/>
          </a:ln>
        </p:spPr>
      </p:pic>
      <p:pic>
        <p:nvPicPr>
          <p:cNvPr id="149" name="Google Shape;149;p29"/>
          <p:cNvPicPr preferRelativeResize="0"/>
          <p:nvPr/>
        </p:nvPicPr>
        <p:blipFill>
          <a:blip r:embed="rId5">
            <a:alphaModFix/>
          </a:blip>
          <a:stretch>
            <a:fillRect/>
          </a:stretch>
        </p:blipFill>
        <p:spPr>
          <a:xfrm>
            <a:off x="4806200" y="6023618"/>
            <a:ext cx="2237350" cy="3141908"/>
          </a:xfrm>
          <a:prstGeom prst="rect">
            <a:avLst/>
          </a:prstGeom>
          <a:noFill/>
          <a:ln>
            <a:noFill/>
          </a:ln>
        </p:spPr>
      </p:pic>
      <p:sp>
        <p:nvSpPr>
          <p:cNvPr id="150" name="Google Shape;150;p29"/>
          <p:cNvSpPr txBox="1"/>
          <p:nvPr/>
        </p:nvSpPr>
        <p:spPr>
          <a:xfrm>
            <a:off x="5372100" y="1927313"/>
            <a:ext cx="1752600" cy="16680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Note: Tomoe Gozen was a female samurai warrior in the 12th century who famously killed the samurai Uchida Saburō in the Battle of Awazu in 1184.</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Comparison</a:t>
            </a:r>
            <a:endParaRPr sz="1900">
              <a:latin typeface="Halant"/>
              <a:ea typeface="Halant"/>
              <a:cs typeface="Halant"/>
              <a:sym typeface="Halant"/>
            </a:endParaRPr>
          </a:p>
        </p:txBody>
      </p:sp>
      <p:pic>
        <p:nvPicPr>
          <p:cNvPr id="156" name="Google Shape;156;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7" name="Google Shape;15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8" name="Google Shape;158;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9" name="Google Shape;159;p30"/>
          <p:cNvSpPr txBox="1"/>
          <p:nvPr/>
        </p:nvSpPr>
        <p:spPr>
          <a:xfrm>
            <a:off x="941625" y="992825"/>
            <a:ext cx="5906700" cy="7118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336550" lvl="0" marL="4826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What is at least one similarity between how Tomoe Gozen and Lady Kasuga are depicted and described? Cite Evidence.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How do the depictions and descriptions of Tomoe Gozen and Lady Kasuga differ from one another? Cite Evidence.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b="1" sz="1300">
              <a:solidFill>
                <a:schemeClr val="dk1"/>
              </a:solidFill>
              <a:latin typeface="Cambria"/>
              <a:ea typeface="Cambria"/>
              <a:cs typeface="Cambria"/>
              <a:sym typeface="Cambria"/>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